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59" r:id="rId4"/>
    <p:sldId id="264" r:id="rId5"/>
    <p:sldId id="271" r:id="rId6"/>
    <p:sldId id="272" r:id="rId7"/>
    <p:sldId id="285" r:id="rId8"/>
    <p:sldId id="286" r:id="rId9"/>
    <p:sldId id="280" r:id="rId10"/>
    <p:sldId id="282" r:id="rId11"/>
    <p:sldId id="281" r:id="rId12"/>
    <p:sldId id="262" r:id="rId13"/>
    <p:sldId id="265" r:id="rId14"/>
    <p:sldId id="270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BAE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71800" cy="464820"/>
          </a:xfrm>
          <a:prstGeom prst="rect">
            <a:avLst/>
          </a:prstGeom>
        </p:spPr>
        <p:txBody>
          <a:bodyPr vert="horz" lIns="92267" tIns="46135" rIns="92267" bIns="461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6" y="0"/>
            <a:ext cx="2971800" cy="464820"/>
          </a:xfrm>
          <a:prstGeom prst="rect">
            <a:avLst/>
          </a:prstGeom>
        </p:spPr>
        <p:txBody>
          <a:bodyPr vert="horz" lIns="92267" tIns="46135" rIns="92267" bIns="46135" rtlCol="0"/>
          <a:lstStyle>
            <a:lvl1pPr algn="r">
              <a:defRPr sz="1200"/>
            </a:lvl1pPr>
          </a:lstStyle>
          <a:p>
            <a:fld id="{ABCE0308-C40E-4B02-924D-D5249BC80A53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967"/>
            <a:ext cx="2971800" cy="464820"/>
          </a:xfrm>
          <a:prstGeom prst="rect">
            <a:avLst/>
          </a:prstGeom>
        </p:spPr>
        <p:txBody>
          <a:bodyPr vert="horz" lIns="92267" tIns="46135" rIns="92267" bIns="461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6" y="8829967"/>
            <a:ext cx="2971800" cy="464820"/>
          </a:xfrm>
          <a:prstGeom prst="rect">
            <a:avLst/>
          </a:prstGeom>
        </p:spPr>
        <p:txBody>
          <a:bodyPr vert="horz" lIns="92267" tIns="46135" rIns="92267" bIns="46135" rtlCol="0" anchor="b"/>
          <a:lstStyle>
            <a:lvl1pPr algn="r">
              <a:defRPr sz="1200"/>
            </a:lvl1pPr>
          </a:lstStyle>
          <a:p>
            <a:fld id="{AAAE3441-A61C-4459-B9B8-2DF17BE3A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5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71800" cy="465138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65138"/>
          </a:xfrm>
          <a:prstGeom prst="rect">
            <a:avLst/>
          </a:prstGeom>
        </p:spPr>
        <p:txBody>
          <a:bodyPr vert="horz" lIns="91412" tIns="45706" rIns="91412" bIns="45706" rtlCol="0"/>
          <a:lstStyle>
            <a:lvl1pPr algn="r">
              <a:defRPr sz="1200"/>
            </a:lvl1pPr>
          </a:lstStyle>
          <a:p>
            <a:fld id="{4F568973-7618-480D-B89E-3F5F07ADF3F7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6" rIns="91412" bIns="457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7"/>
            <a:ext cx="5486400" cy="4183063"/>
          </a:xfrm>
          <a:prstGeom prst="rect">
            <a:avLst/>
          </a:prstGeom>
        </p:spPr>
        <p:txBody>
          <a:bodyPr vert="horz" lIns="91412" tIns="45706" rIns="91412" bIns="457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2971800" cy="465138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8829675"/>
            <a:ext cx="2971800" cy="465138"/>
          </a:xfrm>
          <a:prstGeom prst="rect">
            <a:avLst/>
          </a:prstGeom>
        </p:spPr>
        <p:txBody>
          <a:bodyPr vert="horz" lIns="91412" tIns="45706" rIns="91412" bIns="45706" rtlCol="0" anchor="b"/>
          <a:lstStyle>
            <a:lvl1pPr algn="r">
              <a:defRPr sz="1200"/>
            </a:lvl1pPr>
          </a:lstStyle>
          <a:p>
            <a:fld id="{575DBBEA-C3BC-4E02-AD19-7BB19E3E3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0D2B-D587-4284-9086-654D6C479B55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3CE-E4EE-4309-90A3-B27F9CE23D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0D2B-D587-4284-9086-654D6C479B55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3CE-E4EE-4309-90A3-B27F9CE23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0D2B-D587-4284-9086-654D6C479B55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3CE-E4EE-4309-90A3-B27F9CE23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0D2B-D587-4284-9086-654D6C479B55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3CE-E4EE-4309-90A3-B27F9CE23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0D2B-D587-4284-9086-654D6C479B55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3CE-E4EE-4309-90A3-B27F9CE23D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0D2B-D587-4284-9086-654D6C479B55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3CE-E4EE-4309-90A3-B27F9CE23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0D2B-D587-4284-9086-654D6C479B55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3CE-E4EE-4309-90A3-B27F9CE23D2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0D2B-D587-4284-9086-654D6C479B55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3CE-E4EE-4309-90A3-B27F9CE23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0D2B-D587-4284-9086-654D6C479B55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3CE-E4EE-4309-90A3-B27F9CE23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0D2B-D587-4284-9086-654D6C479B55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3CE-E4EE-4309-90A3-B27F9CE23D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F0D2B-D587-4284-9086-654D6C479B55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03CE-E4EE-4309-90A3-B27F9CE23D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21F0D2B-D587-4284-9086-654D6C479B55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E5C03CE-E4EE-4309-90A3-B27F9CE23D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PRISM at Grover:</a:t>
            </a:r>
            <a:br>
              <a:rPr lang="en-US" dirty="0" smtClean="0"/>
            </a:br>
            <a:r>
              <a:rPr lang="en-US" dirty="0" smtClean="0"/>
              <a:t>Who, What, Where, When &amp; How?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57531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Arial" pitchFamily="34" charset="0"/>
                <a:cs typeface="Arial" pitchFamily="34" charset="0"/>
              </a:rPr>
              <a:t>September 2018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0956" y="4237451"/>
            <a:ext cx="7543800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5400" dirty="0" smtClean="0"/>
              <a:t>…and of course WHY!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9954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</a:t>
            </a:r>
            <a:br>
              <a:rPr lang="en-US" dirty="0"/>
            </a:br>
            <a:r>
              <a:rPr lang="en-US" dirty="0" smtClean="0"/>
              <a:t>The Inquiry Project?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5438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A year-long </a:t>
            </a:r>
            <a:r>
              <a:rPr lang="en-US" dirty="0"/>
              <a:t>research </a:t>
            </a:r>
            <a:r>
              <a:rPr lang="en-US" dirty="0" smtClean="0"/>
              <a:t>project 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/>
              <a:t>Students who choose to pursue an Inquiry Project research ANY topic OF THEIR </a:t>
            </a:r>
            <a:r>
              <a:rPr lang="en-US" dirty="0" smtClean="0"/>
              <a:t>CHOICE</a:t>
            </a:r>
            <a:r>
              <a:rPr lang="en-US" dirty="0"/>
              <a:t>  </a:t>
            </a:r>
            <a:endParaRPr lang="en-US" dirty="0" smtClean="0"/>
          </a:p>
          <a:p>
            <a:r>
              <a:rPr lang="en-US" dirty="0" smtClean="0"/>
              <a:t>Research, analysis</a:t>
            </a:r>
            <a:r>
              <a:rPr lang="en-US" dirty="0"/>
              <a:t>, synthesis and evaluation are the critical thinking skills that must be applied for solid research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The </a:t>
            </a:r>
            <a:r>
              <a:rPr lang="en-US" dirty="0"/>
              <a:t>final step is to learn how to present the research effectively at a Spring </a:t>
            </a:r>
            <a:r>
              <a:rPr lang="en-US" dirty="0" smtClean="0"/>
              <a:t>exposition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5029200"/>
            <a:ext cx="2919608" cy="1477328"/>
          </a:xfrm>
          <a:prstGeom prst="rect">
            <a:avLst/>
          </a:prstGeom>
          <a:solidFill>
            <a:srgbClr val="BAE8F6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Inquiry Project work is about research, intellectual problem-solving, and learning to communicate ideas effectively.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11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</a:t>
            </a:r>
            <a:br>
              <a:rPr lang="en-US" dirty="0"/>
            </a:br>
            <a:r>
              <a:rPr lang="en-US" dirty="0" smtClean="0"/>
              <a:t>National History 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5438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A year-long </a:t>
            </a:r>
            <a:r>
              <a:rPr lang="en-US" dirty="0"/>
              <a:t>research </a:t>
            </a:r>
            <a:r>
              <a:rPr lang="en-US" dirty="0" smtClean="0"/>
              <a:t>project</a:t>
            </a:r>
          </a:p>
          <a:p>
            <a:r>
              <a:rPr lang="en-US" dirty="0" smtClean="0"/>
              <a:t>NHD is a </a:t>
            </a:r>
            <a:r>
              <a:rPr lang="en-US" dirty="0"/>
              <a:t>competition that provides opportunities for gifted students to pursue research in ANY topic, as long as that topic has some "history" to </a:t>
            </a:r>
            <a:r>
              <a:rPr lang="en-US" dirty="0" smtClean="0"/>
              <a:t>consider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sually </a:t>
            </a:r>
            <a:r>
              <a:rPr lang="en-US" dirty="0"/>
              <a:t>something that happened at least forty years ago, so the impact can be analyzed over at least a </a:t>
            </a:r>
            <a:r>
              <a:rPr lang="en-US" dirty="0" smtClean="0"/>
              <a:t>generation</a:t>
            </a:r>
            <a:endParaRPr lang="en-US" dirty="0"/>
          </a:p>
          <a:p>
            <a:r>
              <a:rPr lang="en-US" sz="2200" dirty="0" smtClean="0"/>
              <a:t>Students </a:t>
            </a:r>
            <a:r>
              <a:rPr lang="en-US" sz="2200" dirty="0"/>
              <a:t>can compete </a:t>
            </a:r>
            <a:r>
              <a:rPr lang="en-US" sz="2200" dirty="0" smtClean="0"/>
              <a:t>as </a:t>
            </a:r>
            <a:r>
              <a:rPr lang="en-US" sz="2200" dirty="0"/>
              <a:t>individuals in the </a:t>
            </a:r>
            <a:r>
              <a:rPr lang="en-US" sz="2200" dirty="0" smtClean="0"/>
              <a:t>categories of Exhibit, Performance, Documentary, Website, or Paper.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0" y="5410200"/>
            <a:ext cx="3429000" cy="923330"/>
          </a:xfrm>
          <a:prstGeom prst="rect">
            <a:avLst/>
          </a:prstGeom>
          <a:solidFill>
            <a:srgbClr val="BAE8F6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Regional Competition – March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State History Day – May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National History Day – June</a:t>
            </a:r>
          </a:p>
        </p:txBody>
      </p:sp>
    </p:spTree>
    <p:extLst>
      <p:ext uri="{BB962C8B-B14F-4D97-AF65-F5344CB8AC3E}">
        <p14:creationId xmlns:p14="http://schemas.microsoft.com/office/powerpoint/2010/main" val="2249156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810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students participate in PRISM?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133600"/>
            <a:ext cx="7543800" cy="3886200"/>
          </a:xfrm>
        </p:spPr>
        <p:txBody>
          <a:bodyPr/>
          <a:lstStyle/>
          <a:p>
            <a:r>
              <a:rPr lang="en-US" dirty="0" smtClean="0"/>
              <a:t>At Grover, the opportunity is available to ALL students</a:t>
            </a:r>
          </a:p>
          <a:p>
            <a:pPr lvl="1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graders: presentations in September/October</a:t>
            </a:r>
          </a:p>
          <a:p>
            <a:pPr lvl="1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&amp; 8</a:t>
            </a:r>
            <a:r>
              <a:rPr lang="en-US" baseline="30000" dirty="0" smtClean="0"/>
              <a:t>th</a:t>
            </a:r>
            <a:r>
              <a:rPr lang="en-US" dirty="0" smtClean="0"/>
              <a:t> graders: workshops and announcements</a:t>
            </a:r>
          </a:p>
          <a:p>
            <a:r>
              <a:rPr lang="en-US" dirty="0" smtClean="0"/>
              <a:t>“PRISM for All” foundation curriculum in September</a:t>
            </a:r>
          </a:p>
          <a:p>
            <a:pPr lvl="1"/>
            <a:r>
              <a:rPr lang="en-US" dirty="0" smtClean="0"/>
              <a:t>Students decide whether to stay or “revolve out”</a:t>
            </a:r>
          </a:p>
          <a:p>
            <a:r>
              <a:rPr lang="en-US" dirty="0" smtClean="0"/>
              <a:t>All students sign a PRISM contract</a:t>
            </a:r>
          </a:p>
          <a:p>
            <a:pPr lvl="1"/>
            <a:r>
              <a:rPr lang="en-US" dirty="0" smtClean="0"/>
              <a:t>Attendance</a:t>
            </a:r>
          </a:p>
          <a:p>
            <a:pPr lvl="1"/>
            <a:r>
              <a:rPr lang="en-US" dirty="0" smtClean="0"/>
              <a:t>Behavior</a:t>
            </a:r>
          </a:p>
          <a:p>
            <a:pPr lvl="1"/>
            <a:r>
              <a:rPr lang="en-US" dirty="0" smtClean="0"/>
              <a:t>Deadlines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67192" y="4800600"/>
            <a:ext cx="2919608" cy="1754326"/>
          </a:xfrm>
          <a:prstGeom prst="rect">
            <a:avLst/>
          </a:prstGeom>
          <a:solidFill>
            <a:srgbClr val="BAE8F6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Students who cannot meet requirements in any of these areas “revolve out” of the PRISM program and then have the opportunity to “revolve back in.”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99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-304800"/>
            <a:ext cx="6781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HOW can I </a:t>
            </a:r>
            <a:r>
              <a:rPr lang="en-US" dirty="0"/>
              <a:t>l</a:t>
            </a:r>
            <a:r>
              <a:rPr lang="en-US" dirty="0" smtClean="0"/>
              <a:t>earn more?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533400"/>
            <a:ext cx="7543800" cy="3886200"/>
          </a:xfrm>
        </p:spPr>
        <p:txBody>
          <a:bodyPr/>
          <a:lstStyle/>
          <a:p>
            <a:r>
              <a:rPr lang="en-US" dirty="0" smtClean="0"/>
              <a:t>View student work every June at  </a:t>
            </a:r>
            <a:r>
              <a:rPr lang="en-US" b="1" i="1" dirty="0" smtClean="0"/>
              <a:t>PRISM Presents</a:t>
            </a:r>
          </a:p>
          <a:p>
            <a:r>
              <a:rPr lang="en-US" dirty="0" smtClean="0"/>
              <a:t>Attend / judge at a </a:t>
            </a:r>
            <a:r>
              <a:rPr lang="en-US" dirty="0" smtClean="0"/>
              <a:t>competition or exposition</a:t>
            </a:r>
            <a:endParaRPr lang="en-US" dirty="0" smtClean="0"/>
          </a:p>
          <a:p>
            <a:r>
              <a:rPr lang="en-US" dirty="0" smtClean="0"/>
              <a:t>Present a Lunch &amp; Learn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255">
            <a:off x="6088848" y="3558471"/>
            <a:ext cx="2395604" cy="17967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16300" y="3820486"/>
            <a:ext cx="2540000" cy="1905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06554">
            <a:off x="843729" y="3965095"/>
            <a:ext cx="2441532" cy="18236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0399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72438" y="1219200"/>
            <a:ext cx="6781800" cy="1600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/>
              <a:t>Please </a:t>
            </a:r>
            <a:r>
              <a:rPr lang="en-US" dirty="0" smtClean="0"/>
              <a:t>contact </a:t>
            </a:r>
            <a:r>
              <a:rPr lang="en-US" dirty="0"/>
              <a:t>me </a:t>
            </a:r>
            <a:r>
              <a:rPr lang="en-US" dirty="0" smtClean="0"/>
              <a:t>if </a:t>
            </a:r>
            <a:r>
              <a:rPr lang="en-US" dirty="0"/>
              <a:t>you have questions 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or to volunteer ~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Thank you!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15000" y="57266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leo" panose="020F0502020204030203" pitchFamily="34" charset="0"/>
              </a:rPr>
              <a:t>d</a:t>
            </a:r>
            <a:r>
              <a:rPr lang="en-US" dirty="0" smtClean="0">
                <a:latin typeface="Aleo" panose="020F0502020204030203" pitchFamily="34" charset="0"/>
              </a:rPr>
              <a:t>ebra.cohen@ww-p.org</a:t>
            </a:r>
            <a:endParaRPr lang="en-US" dirty="0">
              <a:latin typeface="Ale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9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162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is able to “do PRISM”?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517809"/>
            <a:ext cx="7543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Available to all students</a:t>
            </a:r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Enrichment, not a replacement</a:t>
            </a:r>
          </a:p>
          <a:p>
            <a:pPr marL="800100" lvl="1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/>
              <a:t>Students must keep up with work in their core classes</a:t>
            </a:r>
          </a:p>
          <a:p>
            <a:pPr marL="800100" lvl="1" indent="-342900">
              <a:buClr>
                <a:schemeClr val="accent1"/>
              </a:buClr>
              <a:buFont typeface="Arial" pitchFamily="34" charset="0"/>
              <a:buChar char="•"/>
            </a:pPr>
            <a:endParaRPr lang="en-US" sz="2200" dirty="0" smtClean="0"/>
          </a:p>
          <a:p>
            <a:pPr marL="342900" indent="-342900"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Build and practice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 Competencies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4114800"/>
            <a:ext cx="2133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Performance Reveals Individual Student </a:t>
            </a:r>
            <a:r>
              <a:rPr lang="en-US" sz="2400" b="1" dirty="0" smtClean="0"/>
              <a:t> Magic</a:t>
            </a:r>
            <a:endParaRPr lang="en-US" sz="2400" b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119195"/>
            <a:ext cx="2540540" cy="190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8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individual programs are included in PRISM?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86000"/>
            <a:ext cx="7543800" cy="38862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Future Problem Solving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	-   6</a:t>
            </a:r>
            <a:r>
              <a:rPr lang="en-US" baseline="30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, 7</a:t>
            </a:r>
            <a:r>
              <a:rPr lang="en-US" baseline="30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&amp; 8</a:t>
            </a:r>
            <a:r>
              <a:rPr lang="en-US" baseline="30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State Bowl Competition in March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International Competition in June</a:t>
            </a:r>
          </a:p>
          <a:p>
            <a:r>
              <a:rPr lang="en-US" b="1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FPS Scenario </a:t>
            </a:r>
            <a:r>
              <a:rPr lang="en-US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Writing 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	-   6</a:t>
            </a:r>
            <a:r>
              <a:rPr lang="en-US" baseline="30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, 7</a:t>
            </a:r>
            <a:r>
              <a:rPr lang="en-US" baseline="30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&amp; 8</a:t>
            </a:r>
            <a:r>
              <a:rPr lang="en-US" baseline="30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th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Submitted in January</a:t>
            </a:r>
          </a:p>
          <a:p>
            <a:r>
              <a:rPr lang="en-US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The Inquiry Project	</a:t>
            </a:r>
            <a:r>
              <a:rPr lang="en-US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-   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6</a:t>
            </a:r>
            <a:r>
              <a:rPr lang="en-US" baseline="30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, 7</a:t>
            </a:r>
            <a:r>
              <a:rPr lang="en-US" baseline="30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&amp; 8</a:t>
            </a:r>
            <a:r>
              <a:rPr lang="en-US" baseline="30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Exposition at </a:t>
            </a:r>
            <a:r>
              <a:rPr lang="en-US" sz="16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Grover in May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Replaced </a:t>
            </a:r>
            <a:r>
              <a:rPr lang="en-US" sz="16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ROGATE</a:t>
            </a:r>
          </a:p>
          <a:p>
            <a:r>
              <a:rPr lang="en-US" b="1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National History Day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	-   7</a:t>
            </a:r>
            <a:r>
              <a:rPr lang="en-US" baseline="30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&amp; 8</a:t>
            </a:r>
            <a:r>
              <a:rPr lang="en-US" baseline="300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th</a:t>
            </a:r>
            <a:r>
              <a:rPr lang="en-US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 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Regional Competition </a:t>
            </a:r>
            <a:r>
              <a:rPr lang="en-US" sz="16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in March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State Competition in May</a:t>
            </a:r>
          </a:p>
          <a:p>
            <a:pPr lvl="2"/>
            <a:r>
              <a:rPr lang="en-US" sz="1600" dirty="0">
                <a:solidFill>
                  <a:schemeClr val="tx1"/>
                </a:solidFill>
                <a:ea typeface="Tahoma" pitchFamily="34" charset="0"/>
                <a:cs typeface="Tahoma" pitchFamily="34" charset="0"/>
              </a:rPr>
              <a:t>National Competition in June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71904" y="5410200"/>
            <a:ext cx="2919608" cy="646331"/>
          </a:xfrm>
          <a:prstGeom prst="rect">
            <a:avLst/>
          </a:prstGeom>
          <a:solidFill>
            <a:srgbClr val="BAE8F6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programs begin in September / October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9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other enrichment opportunities for students?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057400"/>
            <a:ext cx="7543800" cy="3886200"/>
          </a:xfrm>
        </p:spPr>
        <p:txBody>
          <a:bodyPr/>
          <a:lstStyle/>
          <a:p>
            <a:r>
              <a:rPr lang="en-US" dirty="0" smtClean="0"/>
              <a:t>These are designed for ALL students, not only those in PRISM – they can be encouraged just to “check it out”</a:t>
            </a:r>
            <a:endParaRPr lang="en-US" sz="1800" dirty="0" smtClean="0"/>
          </a:p>
          <a:p>
            <a:endParaRPr lang="en-US" sz="1600" dirty="0" smtClean="0"/>
          </a:p>
          <a:p>
            <a:pPr lvl="1"/>
            <a:r>
              <a:rPr lang="en-US" dirty="0" smtClean="0"/>
              <a:t>Workshops</a:t>
            </a:r>
          </a:p>
          <a:p>
            <a:pPr lvl="2"/>
            <a:r>
              <a:rPr lang="en-US" dirty="0" smtClean="0"/>
              <a:t>Future Problem Solving – September</a:t>
            </a:r>
          </a:p>
          <a:p>
            <a:pPr lvl="2"/>
            <a:r>
              <a:rPr lang="en-US" dirty="0" smtClean="0"/>
              <a:t>Research (NHD / Inquiry Project) – May</a:t>
            </a:r>
          </a:p>
          <a:p>
            <a:pPr lvl="2"/>
            <a:r>
              <a:rPr lang="en-US" dirty="0" smtClean="0"/>
              <a:t>Scenario Writing – October</a:t>
            </a:r>
          </a:p>
          <a:p>
            <a:pPr lvl="2"/>
            <a:endParaRPr lang="en-US" sz="1400" dirty="0" smtClean="0"/>
          </a:p>
          <a:p>
            <a:pPr lvl="1"/>
            <a:r>
              <a:rPr lang="en-US" dirty="0" smtClean="0"/>
              <a:t>Lunch &amp; Learn programs</a:t>
            </a:r>
          </a:p>
          <a:p>
            <a:pPr lvl="2"/>
            <a:r>
              <a:rPr lang="en-US" dirty="0" smtClean="0"/>
              <a:t>Career </a:t>
            </a:r>
            <a:r>
              <a:rPr lang="en-US" dirty="0" smtClean="0"/>
              <a:t>exposure </a:t>
            </a:r>
            <a:r>
              <a:rPr lang="en-US" dirty="0" smtClean="0"/>
              <a:t>programs open to ALL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9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the PRISM year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38862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September – October</a:t>
            </a:r>
            <a:r>
              <a:rPr lang="en-US" dirty="0" smtClean="0">
                <a:solidFill>
                  <a:schemeClr val="tx1"/>
                </a:solidFill>
              </a:rPr>
              <a:t>	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PRISM for All –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ntroductory curriculum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October – January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Instruction and Training – FPS, NHD &amp; Inquiry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January – March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Production and Refining </a:t>
            </a:r>
            <a:r>
              <a:rPr lang="en-US" dirty="0">
                <a:solidFill>
                  <a:schemeClr val="tx1"/>
                </a:solidFill>
              </a:rPr>
              <a:t>– FPS, NHD &amp; </a:t>
            </a:r>
            <a:r>
              <a:rPr lang="en-US" dirty="0" smtClean="0">
                <a:solidFill>
                  <a:schemeClr val="tx1"/>
                </a:solidFill>
              </a:rPr>
              <a:t>Inquiry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March – June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Competitions/Exposition </a:t>
            </a:r>
            <a:r>
              <a:rPr lang="en-US" dirty="0">
                <a:solidFill>
                  <a:schemeClr val="tx1"/>
                </a:solidFill>
              </a:rPr>
              <a:t>– FPS, NHD &amp; </a:t>
            </a:r>
            <a:r>
              <a:rPr lang="en-US" dirty="0" smtClean="0">
                <a:solidFill>
                  <a:schemeClr val="tx1"/>
                </a:solidFill>
              </a:rPr>
              <a:t>Inquiry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70104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this “PRISM for All” I keep hearing about?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3200400"/>
            <a:ext cx="75438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Introductory curriculum</a:t>
            </a:r>
          </a:p>
          <a:p>
            <a:pPr lvl="1"/>
            <a:r>
              <a:rPr lang="en-US" dirty="0" smtClean="0"/>
              <a:t>Multiple Intelligence </a:t>
            </a:r>
            <a:r>
              <a:rPr lang="en-US" dirty="0"/>
              <a:t>Theory = </a:t>
            </a:r>
            <a:r>
              <a:rPr lang="en-US" dirty="0" smtClean="0"/>
              <a:t> Student Magic </a:t>
            </a:r>
          </a:p>
          <a:p>
            <a:pPr lvl="1"/>
            <a:r>
              <a:rPr lang="en-US" dirty="0" smtClean="0"/>
              <a:t>Brain science – how to “plan around your brain”</a:t>
            </a:r>
          </a:p>
          <a:p>
            <a:pPr lvl="2"/>
            <a:r>
              <a:rPr lang="en-US" dirty="0" smtClean="0"/>
              <a:t>Adolescent brain</a:t>
            </a:r>
          </a:p>
          <a:p>
            <a:pPr lvl="2"/>
            <a:r>
              <a:rPr lang="en-US" dirty="0" smtClean="0"/>
              <a:t>Circadian rhythms</a:t>
            </a:r>
          </a:p>
          <a:p>
            <a:pPr lvl="2"/>
            <a:r>
              <a:rPr lang="en-US" dirty="0" smtClean="0"/>
              <a:t>Right/Left brain</a:t>
            </a:r>
          </a:p>
          <a:p>
            <a:pPr lvl="1"/>
            <a:r>
              <a:rPr lang="en-US" dirty="0" err="1" smtClean="0"/>
              <a:t>Keirsey</a:t>
            </a:r>
            <a:r>
              <a:rPr lang="en-US" dirty="0" smtClean="0"/>
              <a:t> Temperament </a:t>
            </a:r>
          </a:p>
          <a:p>
            <a:pPr lvl="2"/>
            <a:r>
              <a:rPr lang="en-US" dirty="0" smtClean="0"/>
              <a:t>Gifts &amp; Gaps</a:t>
            </a:r>
          </a:p>
          <a:p>
            <a:pPr lvl="1"/>
            <a:r>
              <a:rPr lang="en-US" dirty="0" smtClean="0"/>
              <a:t>Wrap it up – what does this mean in school &amp; beyond?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10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467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Multiple Intelligence Theory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01629"/>
            <a:ext cx="6400800" cy="3679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561" t="10722" r="8686"/>
          <a:stretch/>
        </p:blipFill>
        <p:spPr>
          <a:xfrm>
            <a:off x="3048000" y="1905000"/>
            <a:ext cx="5867400" cy="45744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5429071"/>
            <a:ext cx="2919608" cy="1200329"/>
          </a:xfrm>
          <a:prstGeom prst="rect">
            <a:avLst/>
          </a:prstGeom>
          <a:solidFill>
            <a:srgbClr val="BAE8F6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 are not asking</a:t>
            </a:r>
          </a:p>
          <a:p>
            <a:pPr algn="ctr"/>
            <a:r>
              <a:rPr lang="en-US" dirty="0" smtClean="0"/>
              <a:t> “How smart are you” – </a:t>
            </a:r>
          </a:p>
          <a:p>
            <a:pPr algn="ctr"/>
            <a:r>
              <a:rPr lang="en-US" dirty="0" smtClean="0"/>
              <a:t>We are asking </a:t>
            </a:r>
          </a:p>
          <a:p>
            <a:pPr algn="ctr"/>
            <a:r>
              <a:rPr lang="en-US" dirty="0" smtClean="0"/>
              <a:t>“How are you smart?”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00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9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</a:t>
            </a:r>
            <a:br>
              <a:rPr lang="en-US" dirty="0" smtClean="0"/>
            </a:br>
            <a:r>
              <a:rPr lang="en-US" dirty="0" smtClean="0"/>
              <a:t>Future Problem Solving?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239000" cy="3886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Future Problem Solving (FPS) is an international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/>
              <a:t>Global </a:t>
            </a:r>
            <a:r>
              <a:rPr lang="en-US" dirty="0"/>
              <a:t>Issues Team </a:t>
            </a:r>
            <a:r>
              <a:rPr lang="en-US" dirty="0" smtClean="0"/>
              <a:t>Problem-Solving</a:t>
            </a:r>
          </a:p>
          <a:p>
            <a:pPr lvl="1"/>
            <a:r>
              <a:rPr lang="en-US" dirty="0" smtClean="0"/>
              <a:t>FPS </a:t>
            </a:r>
            <a:r>
              <a:rPr lang="en-US" dirty="0"/>
              <a:t>Scenario </a:t>
            </a:r>
            <a:r>
              <a:rPr lang="en-US" dirty="0" smtClean="0"/>
              <a:t>Writing</a:t>
            </a:r>
          </a:p>
          <a:p>
            <a:r>
              <a:rPr lang="en-US" dirty="0" smtClean="0"/>
              <a:t>All </a:t>
            </a:r>
            <a:r>
              <a:rPr lang="en-US" dirty="0"/>
              <a:t>students' work is based around the internationally-designated </a:t>
            </a:r>
            <a:r>
              <a:rPr lang="en-US" dirty="0">
                <a:solidFill>
                  <a:schemeClr val="tx1"/>
                </a:solidFill>
              </a:rPr>
              <a:t>topics for that particular school </a:t>
            </a:r>
            <a:r>
              <a:rPr lang="en-US" dirty="0" smtClean="0">
                <a:solidFill>
                  <a:schemeClr val="tx1"/>
                </a:solidFill>
              </a:rPr>
              <a:t>year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Moon, Mars &amp; Beyond - </a:t>
            </a:r>
            <a:r>
              <a:rPr lang="en-US" dirty="0">
                <a:solidFill>
                  <a:schemeClr val="tx1"/>
                </a:solidFill>
              </a:rPr>
              <a:t>Practice Problem #</a:t>
            </a:r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Drones - </a:t>
            </a:r>
            <a:r>
              <a:rPr lang="en-US" dirty="0">
                <a:solidFill>
                  <a:schemeClr val="tx1"/>
                </a:solidFill>
              </a:rPr>
              <a:t>Practice Problem #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Food Loss &amp; Waste - </a:t>
            </a:r>
            <a:r>
              <a:rPr lang="en-US" dirty="0">
                <a:solidFill>
                  <a:schemeClr val="tx1"/>
                </a:solidFill>
              </a:rPr>
              <a:t>Qualifying </a:t>
            </a:r>
            <a:r>
              <a:rPr lang="en-US" dirty="0" smtClean="0">
                <a:solidFill>
                  <a:schemeClr val="tx1"/>
                </a:solidFill>
              </a:rPr>
              <a:t>Problem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Coping with Stress - </a:t>
            </a:r>
            <a:r>
              <a:rPr lang="en-US" dirty="0">
                <a:solidFill>
                  <a:schemeClr val="tx1"/>
                </a:solidFill>
              </a:rPr>
              <a:t>State Bowl </a:t>
            </a:r>
            <a:r>
              <a:rPr lang="en-US" dirty="0" smtClean="0">
                <a:solidFill>
                  <a:schemeClr val="tx1"/>
                </a:solidFill>
              </a:rPr>
              <a:t>Problem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9200" y="5867400"/>
            <a:ext cx="3657600" cy="646331"/>
          </a:xfrm>
          <a:prstGeom prst="rect">
            <a:avLst/>
          </a:prstGeom>
          <a:solidFill>
            <a:srgbClr val="BAE8F6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International Competition at University of Massachusetts in June</a:t>
            </a:r>
          </a:p>
        </p:txBody>
      </p:sp>
    </p:spTree>
    <p:extLst>
      <p:ext uri="{BB962C8B-B14F-4D97-AF65-F5344CB8AC3E}">
        <p14:creationId xmlns:p14="http://schemas.microsoft.com/office/powerpoint/2010/main" val="13127464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FFC000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1904</TotalTime>
  <Words>536</Words>
  <Application>Microsoft Office PowerPoint</Application>
  <PresentationFormat>On-screen Show (4:3)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Aleo</vt:lpstr>
      <vt:lpstr>Arial</vt:lpstr>
      <vt:lpstr>Calibri</vt:lpstr>
      <vt:lpstr>Impact</vt:lpstr>
      <vt:lpstr>Tahoma</vt:lpstr>
      <vt:lpstr>Times New Roman</vt:lpstr>
      <vt:lpstr>NewsPrint</vt:lpstr>
      <vt:lpstr>PRISM at Grover: Who, What, Where, When &amp; How?</vt:lpstr>
      <vt:lpstr>WHO is able to “do PRISM”?</vt:lpstr>
      <vt:lpstr>WHAT individual programs are included in PRISM?</vt:lpstr>
      <vt:lpstr>WHAT are other enrichment opportunities for students?</vt:lpstr>
      <vt:lpstr>WHAT does the PRISM year look like?</vt:lpstr>
      <vt:lpstr>WHAT is this “PRISM for All” I keep hearing about?</vt:lpstr>
      <vt:lpstr>Multiple Intelligence Theory</vt:lpstr>
      <vt:lpstr>PowerPoint Presentation</vt:lpstr>
      <vt:lpstr>WHAT is  Future Problem Solving?</vt:lpstr>
      <vt:lpstr>WHAT is  The Inquiry Project?</vt:lpstr>
      <vt:lpstr>WHAT is  National History Day?</vt:lpstr>
      <vt:lpstr>HOW can students participate in PRISM?</vt:lpstr>
      <vt:lpstr>HOW can I learn more?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PRISM at Grover: Who, What, Where, When &amp; How</dc:title>
  <dc:creator>Cohen, Debra</dc:creator>
  <cp:lastModifiedBy>Cohen, Debra</cp:lastModifiedBy>
  <cp:revision>109</cp:revision>
  <cp:lastPrinted>2015-09-15T19:44:13Z</cp:lastPrinted>
  <dcterms:created xsi:type="dcterms:W3CDTF">2013-10-02T01:37:22Z</dcterms:created>
  <dcterms:modified xsi:type="dcterms:W3CDTF">2018-09-20T16:21:33Z</dcterms:modified>
</cp:coreProperties>
</file>